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Inter"/>
      <p:regular r:id="rId12"/>
      <p:bold r:id="rId13"/>
    </p:embeddedFont>
    <p:embeddedFont>
      <p:font typeface="Bebas Neue"/>
      <p:regular r:id="rId14"/>
    </p:embeddedFont>
    <p:embeddedFont>
      <p:font typeface="Lexend Dec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C9115C9-83EF-4AD9-93B4-23369B69F6AF}">
  <a:tblStyle styleId="{6C9115C9-83EF-4AD9-93B4-23369B69F6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Inter-bold.fntdata"/><Relationship Id="rId12" Type="http://schemas.openxmlformats.org/officeDocument/2006/relationships/font" Target="fonts/Inter-regular.fntdata"/><Relationship Id="rId15" Type="http://schemas.openxmlformats.org/officeDocument/2006/relationships/font" Target="fonts/LexendDeca-regular.fntdata"/><Relationship Id="rId14" Type="http://schemas.openxmlformats.org/officeDocument/2006/relationships/font" Target="fonts/BebasNeue-regular.fntdata"/><Relationship Id="rId16" Type="http://schemas.openxmlformats.org/officeDocument/2006/relationships/font" Target="fonts/LexendDeca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63d899a2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63d899a2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4c999f7b1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4c999f7b1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34c999f7b1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34c999f7b1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363d899a2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363d899a2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34c999f7b1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34c999f7b1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4c999f7b1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34c999f7b1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912475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239000" y="535000"/>
            <a:ext cx="4359000" cy="157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239000" y="2025100"/>
            <a:ext cx="2846100" cy="7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-12125" y="0"/>
            <a:ext cx="9156000" cy="122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2962600" y="1679100"/>
            <a:ext cx="5466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subTitle"/>
          </p:nvPr>
        </p:nvSpPr>
        <p:spPr>
          <a:xfrm>
            <a:off x="2962600" y="3190250"/>
            <a:ext cx="54663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4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11"/>
          <p:cNvSpPr txBox="1"/>
          <p:nvPr>
            <p:ph idx="2" type="subTitle"/>
          </p:nvPr>
        </p:nvSpPr>
        <p:spPr>
          <a:xfrm>
            <a:off x="2962600" y="3676600"/>
            <a:ext cx="54663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hasCustomPrompt="1" type="title"/>
          </p:nvPr>
        </p:nvSpPr>
        <p:spPr>
          <a:xfrm>
            <a:off x="762475" y="1314250"/>
            <a:ext cx="667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7151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2" type="title"/>
          </p:nvPr>
        </p:nvSpPr>
        <p:spPr>
          <a:xfrm>
            <a:off x="3573008" y="1314250"/>
            <a:ext cx="5727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33989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hasCustomPrompt="1" idx="4" type="title"/>
          </p:nvPr>
        </p:nvSpPr>
        <p:spPr>
          <a:xfrm>
            <a:off x="6210642" y="1314250"/>
            <a:ext cx="5727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6087600" y="2312574"/>
            <a:ext cx="2331600" cy="4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hasCustomPrompt="1" idx="6" type="title"/>
          </p:nvPr>
        </p:nvSpPr>
        <p:spPr>
          <a:xfrm>
            <a:off x="762483" y="3106232"/>
            <a:ext cx="667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7" type="subTitle"/>
          </p:nvPr>
        </p:nvSpPr>
        <p:spPr>
          <a:xfrm>
            <a:off x="7200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8" type="title"/>
          </p:nvPr>
        </p:nvSpPr>
        <p:spPr>
          <a:xfrm>
            <a:off x="3572996" y="3112473"/>
            <a:ext cx="5727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9" type="subTitle"/>
          </p:nvPr>
        </p:nvSpPr>
        <p:spPr>
          <a:xfrm>
            <a:off x="34038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hasCustomPrompt="1" idx="13" type="title"/>
          </p:nvPr>
        </p:nvSpPr>
        <p:spPr>
          <a:xfrm>
            <a:off x="6203917" y="3112473"/>
            <a:ext cx="5727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idx="14" type="subTitle"/>
          </p:nvPr>
        </p:nvSpPr>
        <p:spPr>
          <a:xfrm>
            <a:off x="6087600" y="4118140"/>
            <a:ext cx="23316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6" type="subTitle"/>
          </p:nvPr>
        </p:nvSpPr>
        <p:spPr>
          <a:xfrm>
            <a:off x="715100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7" type="subTitle"/>
          </p:nvPr>
        </p:nvSpPr>
        <p:spPr>
          <a:xfrm>
            <a:off x="3403802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8" type="subTitle"/>
          </p:nvPr>
        </p:nvSpPr>
        <p:spPr>
          <a:xfrm>
            <a:off x="6092499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9" type="subTitle"/>
          </p:nvPr>
        </p:nvSpPr>
        <p:spPr>
          <a:xfrm>
            <a:off x="715100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20" type="subTitle"/>
          </p:nvPr>
        </p:nvSpPr>
        <p:spPr>
          <a:xfrm>
            <a:off x="3403805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21" type="subTitle"/>
          </p:nvPr>
        </p:nvSpPr>
        <p:spPr>
          <a:xfrm>
            <a:off x="6092499" y="3718242"/>
            <a:ext cx="2331600" cy="58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7456061" y="0"/>
            <a:ext cx="1688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1244275" y="3864375"/>
            <a:ext cx="4599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1244275" y="2124075"/>
            <a:ext cx="45999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-12125" y="0"/>
            <a:ext cx="356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4979200" y="2500750"/>
            <a:ext cx="3307500" cy="16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4979200" y="1839083"/>
            <a:ext cx="33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5576400" y="0"/>
            <a:ext cx="356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720000" y="2467950"/>
            <a:ext cx="3121800" cy="17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720000" y="1821175"/>
            <a:ext cx="312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7456061" y="0"/>
            <a:ext cx="1688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720000" y="3553975"/>
            <a:ext cx="5788800" cy="10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720000" y="2981275"/>
            <a:ext cx="57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/>
          <p:nvPr/>
        </p:nvSpPr>
        <p:spPr>
          <a:xfrm>
            <a:off x="75" y="0"/>
            <a:ext cx="91440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4726450" y="3033750"/>
            <a:ext cx="35631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4726450" y="1807650"/>
            <a:ext cx="35631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1" name="Google Shape;91;p18"/>
          <p:cNvGrpSpPr/>
          <p:nvPr/>
        </p:nvGrpSpPr>
        <p:grpSpPr>
          <a:xfrm>
            <a:off x="154625" y="229500"/>
            <a:ext cx="3217250" cy="381000"/>
            <a:chOff x="154625" y="229500"/>
            <a:chExt cx="3217250" cy="381000"/>
          </a:xfrm>
        </p:grpSpPr>
        <p:sp>
          <p:nvSpPr>
            <p:cNvPr id="92" name="Google Shape;92;p18"/>
            <p:cNvSpPr/>
            <p:nvPr/>
          </p:nvSpPr>
          <p:spPr>
            <a:xfrm rot="-5400000">
              <a:off x="299087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 rot="-5400000">
              <a:off x="242362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8"/>
            <p:cNvSpPr/>
            <p:nvPr/>
          </p:nvSpPr>
          <p:spPr>
            <a:xfrm rot="-5400000">
              <a:off x="185637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8"/>
            <p:cNvSpPr/>
            <p:nvPr/>
          </p:nvSpPr>
          <p:spPr>
            <a:xfrm rot="-5400000">
              <a:off x="128912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8"/>
            <p:cNvSpPr/>
            <p:nvPr/>
          </p:nvSpPr>
          <p:spPr>
            <a:xfrm rot="-5400000">
              <a:off x="72187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 rot="-5400000">
              <a:off x="154625" y="2295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3544196" y="0"/>
            <a:ext cx="559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4690300" y="3756775"/>
            <a:ext cx="37386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4690300" y="2530675"/>
            <a:ext cx="37386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715100" y="1152475"/>
            <a:ext cx="37572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" name="Google Shape;105;p20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idx="2" type="subTitle"/>
          </p:nvPr>
        </p:nvSpPr>
        <p:spPr>
          <a:xfrm>
            <a:off x="4606300" y="1152475"/>
            <a:ext cx="38226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2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2129" y="0"/>
            <a:ext cx="559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1192433" y="2639425"/>
            <a:ext cx="3248700" cy="12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192433" y="3789550"/>
            <a:ext cx="2739600" cy="6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715100" y="1152475"/>
            <a:ext cx="77040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0" name="Google Shape;110;p21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/>
          <p:nvPr/>
        </p:nvSpPr>
        <p:spPr>
          <a:xfrm>
            <a:off x="5250" y="3390175"/>
            <a:ext cx="9133500" cy="175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715100" y="1520063"/>
            <a:ext cx="2293500" cy="8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2" type="subTitle"/>
          </p:nvPr>
        </p:nvSpPr>
        <p:spPr>
          <a:xfrm>
            <a:off x="3159750" y="1520063"/>
            <a:ext cx="2293500" cy="82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idx="3" type="subTitle"/>
          </p:nvPr>
        </p:nvSpPr>
        <p:spPr>
          <a:xfrm>
            <a:off x="715100" y="2243663"/>
            <a:ext cx="229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4" type="subTitle"/>
          </p:nvPr>
        </p:nvSpPr>
        <p:spPr>
          <a:xfrm>
            <a:off x="3159750" y="2243663"/>
            <a:ext cx="229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/>
          <p:nvPr/>
        </p:nvSpPr>
        <p:spPr>
          <a:xfrm>
            <a:off x="10575" y="430340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3"/>
          <p:cNvSpPr txBox="1"/>
          <p:nvPr>
            <p:ph idx="1" type="subTitle"/>
          </p:nvPr>
        </p:nvSpPr>
        <p:spPr>
          <a:xfrm>
            <a:off x="715100" y="2502925"/>
            <a:ext cx="24891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23"/>
          <p:cNvSpPr txBox="1"/>
          <p:nvPr>
            <p:ph idx="2" type="subTitle"/>
          </p:nvPr>
        </p:nvSpPr>
        <p:spPr>
          <a:xfrm>
            <a:off x="715100" y="3009854"/>
            <a:ext cx="24891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3" type="subTitle"/>
          </p:nvPr>
        </p:nvSpPr>
        <p:spPr>
          <a:xfrm>
            <a:off x="3327450" y="3009854"/>
            <a:ext cx="24891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4" type="subTitle"/>
          </p:nvPr>
        </p:nvSpPr>
        <p:spPr>
          <a:xfrm>
            <a:off x="5939800" y="3009854"/>
            <a:ext cx="2489100" cy="8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5" type="subTitle"/>
          </p:nvPr>
        </p:nvSpPr>
        <p:spPr>
          <a:xfrm>
            <a:off x="3327450" y="2502925"/>
            <a:ext cx="24891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23"/>
          <p:cNvSpPr txBox="1"/>
          <p:nvPr>
            <p:ph idx="6" type="subTitle"/>
          </p:nvPr>
        </p:nvSpPr>
        <p:spPr>
          <a:xfrm>
            <a:off x="5939800" y="2502925"/>
            <a:ext cx="24891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10575" y="430340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1893350" y="1428383"/>
            <a:ext cx="22977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" name="Google Shape;130;p24"/>
          <p:cNvSpPr txBox="1"/>
          <p:nvPr>
            <p:ph idx="2" type="subTitle"/>
          </p:nvPr>
        </p:nvSpPr>
        <p:spPr>
          <a:xfrm>
            <a:off x="1893349" y="1912183"/>
            <a:ext cx="229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3" type="subTitle"/>
          </p:nvPr>
        </p:nvSpPr>
        <p:spPr>
          <a:xfrm>
            <a:off x="5778499" y="1912183"/>
            <a:ext cx="229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4" type="subTitle"/>
          </p:nvPr>
        </p:nvSpPr>
        <p:spPr>
          <a:xfrm>
            <a:off x="1893349" y="3302108"/>
            <a:ext cx="229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5" type="subTitle"/>
          </p:nvPr>
        </p:nvSpPr>
        <p:spPr>
          <a:xfrm>
            <a:off x="5778499" y="3302108"/>
            <a:ext cx="229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6" type="subTitle"/>
          </p:nvPr>
        </p:nvSpPr>
        <p:spPr>
          <a:xfrm>
            <a:off x="1893350" y="2818308"/>
            <a:ext cx="22977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7" type="subTitle"/>
          </p:nvPr>
        </p:nvSpPr>
        <p:spPr>
          <a:xfrm>
            <a:off x="5778499" y="1428383"/>
            <a:ext cx="22977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7" name="Google Shape;137;p24"/>
          <p:cNvSpPr txBox="1"/>
          <p:nvPr>
            <p:ph idx="8" type="subTitle"/>
          </p:nvPr>
        </p:nvSpPr>
        <p:spPr>
          <a:xfrm>
            <a:off x="5778499" y="2818308"/>
            <a:ext cx="22977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/>
          <p:nvPr/>
        </p:nvSpPr>
        <p:spPr>
          <a:xfrm>
            <a:off x="75" y="4303500"/>
            <a:ext cx="91440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subTitle"/>
          </p:nvPr>
        </p:nvSpPr>
        <p:spPr>
          <a:xfrm>
            <a:off x="720013" y="1342720"/>
            <a:ext cx="26898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1" name="Google Shape;141;p25"/>
          <p:cNvSpPr txBox="1"/>
          <p:nvPr>
            <p:ph idx="2" type="subTitle"/>
          </p:nvPr>
        </p:nvSpPr>
        <p:spPr>
          <a:xfrm>
            <a:off x="719999" y="1826520"/>
            <a:ext cx="2689800" cy="82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3" type="subTitle"/>
          </p:nvPr>
        </p:nvSpPr>
        <p:spPr>
          <a:xfrm>
            <a:off x="5734201" y="1826520"/>
            <a:ext cx="2689800" cy="82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4" type="subTitle"/>
          </p:nvPr>
        </p:nvSpPr>
        <p:spPr>
          <a:xfrm>
            <a:off x="719999" y="3216445"/>
            <a:ext cx="2689800" cy="82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idx="5" type="subTitle"/>
          </p:nvPr>
        </p:nvSpPr>
        <p:spPr>
          <a:xfrm>
            <a:off x="5734201" y="3216445"/>
            <a:ext cx="2689800" cy="829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6" type="subTitle"/>
          </p:nvPr>
        </p:nvSpPr>
        <p:spPr>
          <a:xfrm>
            <a:off x="720013" y="2732645"/>
            <a:ext cx="26898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" name="Google Shape;147;p25"/>
          <p:cNvSpPr txBox="1"/>
          <p:nvPr>
            <p:ph idx="7" type="subTitle"/>
          </p:nvPr>
        </p:nvSpPr>
        <p:spPr>
          <a:xfrm>
            <a:off x="5734200" y="1342720"/>
            <a:ext cx="26898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8" type="subTitle"/>
          </p:nvPr>
        </p:nvSpPr>
        <p:spPr>
          <a:xfrm>
            <a:off x="5734200" y="2732645"/>
            <a:ext cx="26898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 rot="-5400000">
            <a:off x="6153300" y="2150675"/>
            <a:ext cx="51414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1" type="subTitle"/>
          </p:nvPr>
        </p:nvSpPr>
        <p:spPr>
          <a:xfrm>
            <a:off x="719671" y="2328683"/>
            <a:ext cx="2185500" cy="48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2" type="subTitle"/>
          </p:nvPr>
        </p:nvSpPr>
        <p:spPr>
          <a:xfrm>
            <a:off x="3251400" y="2328683"/>
            <a:ext cx="2184000" cy="48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6"/>
          <p:cNvSpPr txBox="1"/>
          <p:nvPr>
            <p:ph idx="3" type="subTitle"/>
          </p:nvPr>
        </p:nvSpPr>
        <p:spPr>
          <a:xfrm>
            <a:off x="5782800" y="2328680"/>
            <a:ext cx="2185500" cy="48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4" type="subTitle"/>
          </p:nvPr>
        </p:nvSpPr>
        <p:spPr>
          <a:xfrm>
            <a:off x="719671" y="4113778"/>
            <a:ext cx="21855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5" type="subTitle"/>
          </p:nvPr>
        </p:nvSpPr>
        <p:spPr>
          <a:xfrm>
            <a:off x="3251400" y="4113778"/>
            <a:ext cx="21840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6" type="subTitle"/>
          </p:nvPr>
        </p:nvSpPr>
        <p:spPr>
          <a:xfrm>
            <a:off x="5782800" y="4113778"/>
            <a:ext cx="2184000" cy="48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7" type="subTitle"/>
          </p:nvPr>
        </p:nvSpPr>
        <p:spPr>
          <a:xfrm>
            <a:off x="715100" y="1984100"/>
            <a:ext cx="2185500" cy="48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9" name="Google Shape;159;p26"/>
          <p:cNvSpPr txBox="1"/>
          <p:nvPr>
            <p:ph idx="8" type="subTitle"/>
          </p:nvPr>
        </p:nvSpPr>
        <p:spPr>
          <a:xfrm>
            <a:off x="3251400" y="1984100"/>
            <a:ext cx="2184000" cy="48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9" type="subTitle"/>
          </p:nvPr>
        </p:nvSpPr>
        <p:spPr>
          <a:xfrm>
            <a:off x="5787371" y="1984100"/>
            <a:ext cx="2185500" cy="487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idx="13" type="subTitle"/>
          </p:nvPr>
        </p:nvSpPr>
        <p:spPr>
          <a:xfrm>
            <a:off x="715100" y="3770349"/>
            <a:ext cx="21855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14" type="subTitle"/>
          </p:nvPr>
        </p:nvSpPr>
        <p:spPr>
          <a:xfrm>
            <a:off x="3251400" y="3770349"/>
            <a:ext cx="21840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15" type="subTitle"/>
          </p:nvPr>
        </p:nvSpPr>
        <p:spPr>
          <a:xfrm>
            <a:off x="5787380" y="3770350"/>
            <a:ext cx="2184000" cy="48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hasCustomPrompt="1" type="title"/>
          </p:nvPr>
        </p:nvSpPr>
        <p:spPr>
          <a:xfrm>
            <a:off x="1287550" y="540000"/>
            <a:ext cx="31089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1287550" y="1246027"/>
            <a:ext cx="310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>
            <p:ph hasCustomPrompt="1" idx="2" type="title"/>
          </p:nvPr>
        </p:nvSpPr>
        <p:spPr>
          <a:xfrm>
            <a:off x="1287550" y="1996143"/>
            <a:ext cx="31089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8" name="Google Shape;168;p27"/>
          <p:cNvSpPr txBox="1"/>
          <p:nvPr>
            <p:ph idx="3" type="subTitle"/>
          </p:nvPr>
        </p:nvSpPr>
        <p:spPr>
          <a:xfrm>
            <a:off x="1287550" y="2702170"/>
            <a:ext cx="310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hasCustomPrompt="1" idx="4" type="title"/>
          </p:nvPr>
        </p:nvSpPr>
        <p:spPr>
          <a:xfrm>
            <a:off x="1287550" y="3452298"/>
            <a:ext cx="31089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70" name="Google Shape;170;p27"/>
          <p:cNvSpPr txBox="1"/>
          <p:nvPr>
            <p:ph idx="5" type="subTitle"/>
          </p:nvPr>
        </p:nvSpPr>
        <p:spPr>
          <a:xfrm>
            <a:off x="1287550" y="4158325"/>
            <a:ext cx="310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7"/>
          <p:cNvSpPr/>
          <p:nvPr/>
        </p:nvSpPr>
        <p:spPr>
          <a:xfrm>
            <a:off x="5912400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/>
          <p:nvPr/>
        </p:nvSpPr>
        <p:spPr>
          <a:xfrm>
            <a:off x="5912475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 txBox="1"/>
          <p:nvPr>
            <p:ph type="ctrTitle"/>
          </p:nvPr>
        </p:nvSpPr>
        <p:spPr>
          <a:xfrm>
            <a:off x="715100" y="535000"/>
            <a:ext cx="36768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5" name="Google Shape;175;p28"/>
          <p:cNvSpPr txBox="1"/>
          <p:nvPr>
            <p:ph idx="1" type="subTitle"/>
          </p:nvPr>
        </p:nvSpPr>
        <p:spPr>
          <a:xfrm>
            <a:off x="715137" y="1448530"/>
            <a:ext cx="3676800" cy="12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6" name="Google Shape;176;p28"/>
          <p:cNvSpPr txBox="1"/>
          <p:nvPr/>
        </p:nvSpPr>
        <p:spPr>
          <a:xfrm>
            <a:off x="730250" y="3683000"/>
            <a:ext cx="41382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/>
          <p:nvPr/>
        </p:nvSpPr>
        <p:spPr>
          <a:xfrm>
            <a:off x="10575" y="430340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29"/>
          <p:cNvGrpSpPr/>
          <p:nvPr/>
        </p:nvGrpSpPr>
        <p:grpSpPr>
          <a:xfrm rot="10800000">
            <a:off x="5546350" y="-481975"/>
            <a:ext cx="4988000" cy="4351750"/>
            <a:chOff x="-1292600" y="927725"/>
            <a:chExt cx="4988000" cy="4351750"/>
          </a:xfrm>
        </p:grpSpPr>
        <p:sp>
          <p:nvSpPr>
            <p:cNvPr id="180" name="Google Shape;180;p29"/>
            <p:cNvSpPr/>
            <p:nvPr/>
          </p:nvSpPr>
          <p:spPr>
            <a:xfrm>
              <a:off x="-12926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-7105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-1284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453700" y="4331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10358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1617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4537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4537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4537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1617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16179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2183400" y="37639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2748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453700" y="2629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453700" y="2062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453700" y="1494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453700" y="927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16179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33144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2748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/>
          <p:nvPr/>
        </p:nvSpPr>
        <p:spPr>
          <a:xfrm>
            <a:off x="10575" y="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30"/>
          <p:cNvGrpSpPr/>
          <p:nvPr/>
        </p:nvGrpSpPr>
        <p:grpSpPr>
          <a:xfrm>
            <a:off x="-1064000" y="2985125"/>
            <a:ext cx="4988000" cy="2650000"/>
            <a:chOff x="-1064000" y="2985125"/>
            <a:chExt cx="4988000" cy="2650000"/>
          </a:xfrm>
        </p:grpSpPr>
        <p:sp>
          <p:nvSpPr>
            <p:cNvPr id="203" name="Google Shape;203;p30"/>
            <p:cNvSpPr/>
            <p:nvPr/>
          </p:nvSpPr>
          <p:spPr>
            <a:xfrm flipH="1" rot="10800000">
              <a:off x="-10640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 flipH="1" rot="10800000">
              <a:off x="-4819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 flipH="1" rot="10800000">
              <a:off x="1002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 flipH="1" rot="10800000">
              <a:off x="682300" y="35523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 flipH="1" rot="10800000">
              <a:off x="12644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 flipH="1" rot="10800000">
              <a:off x="18465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 flipH="1" rot="10800000">
              <a:off x="6823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 flipH="1" rot="10800000">
              <a:off x="682300" y="46868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 flipH="1" rot="10800000">
              <a:off x="682300" y="2985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 flipH="1" rot="10800000">
              <a:off x="18465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 flipH="1" rot="10800000">
              <a:off x="1846500" y="2985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 flipH="1" rot="10800000">
              <a:off x="2412000" y="41196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 flipH="1" rot="10800000">
              <a:off x="29775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 flipH="1" rot="10800000">
              <a:off x="682300" y="5254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 flipH="1" rot="10800000">
              <a:off x="1846500" y="46868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 flipH="1" rot="10800000">
              <a:off x="35430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0"/>
            <p:cNvSpPr/>
            <p:nvPr/>
          </p:nvSpPr>
          <p:spPr>
            <a:xfrm flipH="1" rot="10800000">
              <a:off x="29775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0575" y="430340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720000" y="2409871"/>
            <a:ext cx="331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4374850" y="2409871"/>
            <a:ext cx="331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720000" y="2883196"/>
            <a:ext cx="33159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4374850" y="2883196"/>
            <a:ext cx="33159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10575" y="4614200"/>
            <a:ext cx="9133500" cy="529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10575" y="0"/>
            <a:ext cx="9133500" cy="84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4360325" y="1122625"/>
            <a:ext cx="4063800" cy="13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360200" y="2385675"/>
            <a:ext cx="4063800" cy="21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4121800" y="1307100"/>
            <a:ext cx="4307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1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-12125" y="3915825"/>
            <a:ext cx="9156000" cy="122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3060137" y="1140100"/>
            <a:ext cx="508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3060252" y="1981900"/>
            <a:ext cx="5085900" cy="14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1545300" y="2013750"/>
            <a:ext cx="6053400" cy="11160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exend Deca"/>
              <a:buNone/>
              <a:defRPr b="1" sz="35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ctrTitle"/>
          </p:nvPr>
        </p:nvSpPr>
        <p:spPr>
          <a:xfrm>
            <a:off x="1043075" y="535000"/>
            <a:ext cx="4783500" cy="157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 CREDITICIO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5" name="Google Shape;225;p31"/>
          <p:cNvSpPr txBox="1"/>
          <p:nvPr>
            <p:ph idx="1" type="subTitle"/>
          </p:nvPr>
        </p:nvSpPr>
        <p:spPr>
          <a:xfrm>
            <a:off x="1543800" y="2025100"/>
            <a:ext cx="2846100" cy="7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C3B1"/>
                </a:solidFill>
              </a:rPr>
              <a:t>“</a:t>
            </a:r>
            <a:r>
              <a:rPr b="1" lang="en" sz="1800">
                <a:solidFill>
                  <a:srgbClr val="00C3B1"/>
                </a:solidFill>
              </a:rPr>
              <a:t>Banco Súper Caja”</a:t>
            </a:r>
            <a:endParaRPr b="1" sz="1800">
              <a:solidFill>
                <a:srgbClr val="00C3B1"/>
              </a:solidFill>
            </a:endParaRPr>
          </a:p>
        </p:txBody>
      </p:sp>
      <p:pic>
        <p:nvPicPr>
          <p:cNvPr id="226" name="Google Shape;226;p31"/>
          <p:cNvPicPr preferRelativeResize="0"/>
          <p:nvPr/>
        </p:nvPicPr>
        <p:blipFill rotWithShape="1">
          <a:blip r:embed="rId3">
            <a:alphaModFix/>
          </a:blip>
          <a:srcRect b="1407" l="0" r="0" t="31903"/>
          <a:stretch/>
        </p:blipFill>
        <p:spPr>
          <a:xfrm>
            <a:off x="4631050" y="2591900"/>
            <a:ext cx="1899600" cy="1899600"/>
          </a:xfrm>
          <a:prstGeom prst="round2SameRect">
            <a:avLst>
              <a:gd fmla="val 0" name="adj1"/>
              <a:gd fmla="val 50000" name="adj2"/>
            </a:avLst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 rotWithShape="1">
          <a:blip r:embed="rId4">
            <a:alphaModFix/>
          </a:blip>
          <a:srcRect b="0" l="43882" r="-135" t="0"/>
          <a:stretch/>
        </p:blipFill>
        <p:spPr>
          <a:xfrm>
            <a:off x="6520125" y="695850"/>
            <a:ext cx="1899600" cy="1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1"/>
          <p:cNvPicPr preferRelativeResize="0"/>
          <p:nvPr/>
        </p:nvPicPr>
        <p:blipFill rotWithShape="1">
          <a:blip r:embed="rId5">
            <a:alphaModFix/>
          </a:blip>
          <a:srcRect b="4607" l="15354" r="12354" t="0"/>
          <a:stretch/>
        </p:blipFill>
        <p:spPr>
          <a:xfrm>
            <a:off x="6569408" y="2633092"/>
            <a:ext cx="1822200" cy="18033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29" name="Google Shape;229;p31"/>
          <p:cNvGrpSpPr/>
          <p:nvPr/>
        </p:nvGrpSpPr>
        <p:grpSpPr>
          <a:xfrm>
            <a:off x="-280800" y="165725"/>
            <a:ext cx="3823800" cy="4351750"/>
            <a:chOff x="-128400" y="927725"/>
            <a:chExt cx="3823800" cy="4351750"/>
          </a:xfrm>
        </p:grpSpPr>
        <p:sp>
          <p:nvSpPr>
            <p:cNvPr id="230" name="Google Shape;230;p31"/>
            <p:cNvSpPr/>
            <p:nvPr/>
          </p:nvSpPr>
          <p:spPr>
            <a:xfrm>
              <a:off x="-1284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453700" y="4331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10358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1617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4537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4537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4537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1617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16179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2183400" y="37639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2748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453700" y="2629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453700" y="2062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453700" y="1494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453700" y="927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6179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33144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748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31"/>
          <p:cNvSpPr txBox="1"/>
          <p:nvPr/>
        </p:nvSpPr>
        <p:spPr>
          <a:xfrm>
            <a:off x="1995400" y="4579375"/>
            <a:ext cx="503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Presentado por: Yenny Ojeda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2"/>
          <p:cNvGrpSpPr/>
          <p:nvPr/>
        </p:nvGrpSpPr>
        <p:grpSpPr>
          <a:xfrm>
            <a:off x="97538" y="2949592"/>
            <a:ext cx="2659600" cy="2184825"/>
            <a:chOff x="7814908" y="-1328208"/>
            <a:chExt cx="2659600" cy="2184825"/>
          </a:xfrm>
        </p:grpSpPr>
        <p:grpSp>
          <p:nvGrpSpPr>
            <p:cNvPr id="254" name="Google Shape;254;p32"/>
            <p:cNvGrpSpPr/>
            <p:nvPr/>
          </p:nvGrpSpPr>
          <p:grpSpPr>
            <a:xfrm>
              <a:off x="8397008" y="-1328208"/>
              <a:ext cx="2077500" cy="2184825"/>
              <a:chOff x="8397008" y="-1328208"/>
              <a:chExt cx="2077500" cy="2184825"/>
            </a:xfrm>
          </p:grpSpPr>
          <p:sp>
            <p:nvSpPr>
              <p:cNvPr id="255" name="Google Shape;255;p32"/>
              <p:cNvSpPr/>
              <p:nvPr/>
            </p:nvSpPr>
            <p:spPr>
              <a:xfrm>
                <a:off x="8397008" y="475617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2"/>
              <p:cNvSpPr/>
              <p:nvPr/>
            </p:nvSpPr>
            <p:spPr>
              <a:xfrm>
                <a:off x="8962508" y="47561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2"/>
              <p:cNvSpPr/>
              <p:nvPr/>
            </p:nvSpPr>
            <p:spPr>
              <a:xfrm>
                <a:off x="9528008" y="47561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2"/>
              <p:cNvSpPr/>
              <p:nvPr/>
            </p:nvSpPr>
            <p:spPr>
              <a:xfrm>
                <a:off x="8397008" y="-125658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2"/>
              <p:cNvSpPr/>
              <p:nvPr/>
            </p:nvSpPr>
            <p:spPr>
              <a:xfrm>
                <a:off x="10093508" y="47561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2"/>
              <p:cNvSpPr/>
              <p:nvPr/>
            </p:nvSpPr>
            <p:spPr>
              <a:xfrm>
                <a:off x="8397008" y="-726933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2"/>
              <p:cNvSpPr/>
              <p:nvPr/>
            </p:nvSpPr>
            <p:spPr>
              <a:xfrm>
                <a:off x="9528008" y="-125658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2"/>
              <p:cNvSpPr/>
              <p:nvPr/>
            </p:nvSpPr>
            <p:spPr>
              <a:xfrm>
                <a:off x="8397008" y="-1328208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3" name="Google Shape;263;p32"/>
            <p:cNvSpPr/>
            <p:nvPr/>
          </p:nvSpPr>
          <p:spPr>
            <a:xfrm>
              <a:off x="7814908" y="-125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32"/>
          <p:cNvGrpSpPr/>
          <p:nvPr/>
        </p:nvGrpSpPr>
        <p:grpSpPr>
          <a:xfrm>
            <a:off x="6444275" y="35458"/>
            <a:ext cx="2719575" cy="2116775"/>
            <a:chOff x="6291875" y="-193142"/>
            <a:chExt cx="2719575" cy="2116775"/>
          </a:xfrm>
        </p:grpSpPr>
        <p:sp>
          <p:nvSpPr>
            <p:cNvPr id="265" name="Google Shape;265;p32"/>
            <p:cNvSpPr/>
            <p:nvPr/>
          </p:nvSpPr>
          <p:spPr>
            <a:xfrm rot="10800000">
              <a:off x="8630450" y="3741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 rot="10800000">
              <a:off x="8630450" y="941358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 rot="10800000">
              <a:off x="8630450" y="-19314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 rot="10800000">
              <a:off x="8630450" y="154263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 rot="10800000">
              <a:off x="8037800" y="3741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 rot="10800000">
              <a:off x="8037800" y="-19314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 rot="10800000">
              <a:off x="7455825" y="-19314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 rot="10800000">
              <a:off x="6873850" y="-19314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 rot="10800000">
              <a:off x="6873850" y="3741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 rot="10800000">
              <a:off x="6291875" y="-19314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 rot="10800000">
              <a:off x="8037800" y="9413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32"/>
          <p:cNvSpPr/>
          <p:nvPr/>
        </p:nvSpPr>
        <p:spPr>
          <a:xfrm>
            <a:off x="2459000" y="1555100"/>
            <a:ext cx="4015200" cy="23442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7" name="Google Shape;277;p32"/>
          <p:cNvSpPr txBox="1"/>
          <p:nvPr/>
        </p:nvSpPr>
        <p:spPr>
          <a:xfrm>
            <a:off x="2695175" y="1867475"/>
            <a:ext cx="35967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Aunque la bajada de tasas puede reducir los ingresos por intereses, también puede estimular la demanda de créditos.</a:t>
            </a:r>
            <a:endParaRPr sz="1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8" name="Google Shape;278;p32"/>
          <p:cNvSpPr/>
          <p:nvPr/>
        </p:nvSpPr>
        <p:spPr>
          <a:xfrm>
            <a:off x="5753600" y="3178696"/>
            <a:ext cx="720600" cy="720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5872471" y="3398874"/>
            <a:ext cx="472914" cy="432279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280" name="Google Shape;280;p32"/>
          <p:cNvSpPr txBox="1"/>
          <p:nvPr>
            <p:ph type="title"/>
          </p:nvPr>
        </p:nvSpPr>
        <p:spPr>
          <a:xfrm>
            <a:off x="-1" y="-12250"/>
            <a:ext cx="3150000" cy="7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Banco </a:t>
            </a:r>
            <a:r>
              <a:rPr lang="en" sz="2500">
                <a:solidFill>
                  <a:schemeClr val="dk2"/>
                </a:solidFill>
              </a:rPr>
              <a:t>Súper Caja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 txBox="1"/>
          <p:nvPr>
            <p:ph type="title"/>
          </p:nvPr>
        </p:nvSpPr>
        <p:spPr>
          <a:xfrm>
            <a:off x="4826800" y="1534283"/>
            <a:ext cx="330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PROBLEMATICA</a:t>
            </a:r>
            <a:endParaRPr sz="2400"/>
          </a:p>
        </p:txBody>
      </p:sp>
      <p:pic>
        <p:nvPicPr>
          <p:cNvPr id="286" name="Google Shape;286;p33"/>
          <p:cNvPicPr preferRelativeResize="0"/>
          <p:nvPr/>
        </p:nvPicPr>
        <p:blipFill rotWithShape="1">
          <a:blip r:embed="rId3">
            <a:alphaModFix/>
          </a:blip>
          <a:srcRect b="0" l="472" r="24525" t="0"/>
          <a:stretch/>
        </p:blipFill>
        <p:spPr>
          <a:xfrm>
            <a:off x="2452646" y="947918"/>
            <a:ext cx="1805700" cy="18057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pic>
        <p:nvPicPr>
          <p:cNvPr id="287" name="Google Shape;287;p33"/>
          <p:cNvPicPr preferRelativeResize="0"/>
          <p:nvPr/>
        </p:nvPicPr>
        <p:blipFill rotWithShape="1">
          <a:blip r:embed="rId4">
            <a:alphaModFix/>
          </a:blip>
          <a:srcRect b="0" l="33873" r="-620" t="0"/>
          <a:stretch/>
        </p:blipFill>
        <p:spPr>
          <a:xfrm>
            <a:off x="667265" y="947925"/>
            <a:ext cx="1805700" cy="1805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8" name="Google Shape;288;p33"/>
          <p:cNvGrpSpPr/>
          <p:nvPr/>
        </p:nvGrpSpPr>
        <p:grpSpPr>
          <a:xfrm>
            <a:off x="29850" y="3014542"/>
            <a:ext cx="2077500" cy="2116775"/>
            <a:chOff x="-122550" y="2862142"/>
            <a:chExt cx="2077500" cy="2116775"/>
          </a:xfrm>
        </p:grpSpPr>
        <p:sp>
          <p:nvSpPr>
            <p:cNvPr id="289" name="Google Shape;289;p33"/>
            <p:cNvSpPr/>
            <p:nvPr/>
          </p:nvSpPr>
          <p:spPr>
            <a:xfrm>
              <a:off x="-122550" y="403066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-122550" y="346341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-122550" y="459791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442950" y="346341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008450" y="346341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573950" y="346341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1008450" y="4030667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008450" y="2862142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33"/>
          <p:cNvGrpSpPr/>
          <p:nvPr/>
        </p:nvGrpSpPr>
        <p:grpSpPr>
          <a:xfrm>
            <a:off x="6983067" y="26742"/>
            <a:ext cx="2131842" cy="2116775"/>
            <a:chOff x="7211667" y="-125658"/>
            <a:chExt cx="2131842" cy="2116775"/>
          </a:xfrm>
        </p:grpSpPr>
        <p:grpSp>
          <p:nvGrpSpPr>
            <p:cNvPr id="298" name="Google Shape;298;p33"/>
            <p:cNvGrpSpPr/>
            <p:nvPr/>
          </p:nvGrpSpPr>
          <p:grpSpPr>
            <a:xfrm>
              <a:off x="7814908" y="-125658"/>
              <a:ext cx="1528600" cy="2116775"/>
              <a:chOff x="7814908" y="-125658"/>
              <a:chExt cx="1528600" cy="2116775"/>
            </a:xfrm>
          </p:grpSpPr>
          <p:sp>
            <p:nvSpPr>
              <p:cNvPr id="299" name="Google Shape;299;p33"/>
              <p:cNvSpPr/>
              <p:nvPr/>
            </p:nvSpPr>
            <p:spPr>
              <a:xfrm>
                <a:off x="7814908" y="104286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3"/>
              <p:cNvSpPr/>
              <p:nvPr/>
            </p:nvSpPr>
            <p:spPr>
              <a:xfrm>
                <a:off x="8397008" y="104286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8397008" y="475617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8397008" y="161011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8962508" y="475617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8397008" y="-125658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" name="Google Shape;305;p33"/>
            <p:cNvSpPr/>
            <p:nvPr/>
          </p:nvSpPr>
          <p:spPr>
            <a:xfrm>
              <a:off x="7814908" y="-125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7211667" y="-125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7" name="Google Shape;307;p33"/>
          <p:cNvPicPr preferRelativeResize="0"/>
          <p:nvPr/>
        </p:nvPicPr>
        <p:blipFill rotWithShape="1">
          <a:blip r:embed="rId5">
            <a:alphaModFix/>
          </a:blip>
          <a:srcRect b="7741" l="0" r="0" t="7741"/>
          <a:stretch/>
        </p:blipFill>
        <p:spPr>
          <a:xfrm>
            <a:off x="1538250" y="2753626"/>
            <a:ext cx="1805700" cy="20616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8" name="Google Shape;308;p33"/>
          <p:cNvSpPr/>
          <p:nvPr/>
        </p:nvSpPr>
        <p:spPr>
          <a:xfrm>
            <a:off x="5076217" y="627342"/>
            <a:ext cx="720600" cy="7206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33"/>
          <p:cNvGrpSpPr/>
          <p:nvPr/>
        </p:nvGrpSpPr>
        <p:grpSpPr>
          <a:xfrm>
            <a:off x="5225599" y="821667"/>
            <a:ext cx="421860" cy="422360"/>
            <a:chOff x="2221275" y="2380000"/>
            <a:chExt cx="253050" cy="253350"/>
          </a:xfrm>
        </p:grpSpPr>
        <p:sp>
          <p:nvSpPr>
            <p:cNvPr id="310" name="Google Shape;310;p33"/>
            <p:cNvSpPr/>
            <p:nvPr/>
          </p:nvSpPr>
          <p:spPr>
            <a:xfrm>
              <a:off x="2280800" y="2528550"/>
              <a:ext cx="14900" cy="14900"/>
            </a:xfrm>
            <a:custGeom>
              <a:rect b="b" l="l" r="r" t="t"/>
              <a:pathLst>
                <a:path extrusionOk="0" h="596" w="596">
                  <a:moveTo>
                    <a:pt x="1" y="1"/>
                  </a:moveTo>
                  <a:lnTo>
                    <a:pt x="1" y="596"/>
                  </a:lnTo>
                  <a:lnTo>
                    <a:pt x="596" y="596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2317700" y="2513675"/>
              <a:ext cx="44700" cy="14900"/>
            </a:xfrm>
            <a:custGeom>
              <a:rect b="b" l="l" r="r" t="t"/>
              <a:pathLst>
                <a:path extrusionOk="0" h="596" w="1788">
                  <a:moveTo>
                    <a:pt x="1" y="0"/>
                  </a:moveTo>
                  <a:lnTo>
                    <a:pt x="1" y="596"/>
                  </a:lnTo>
                  <a:lnTo>
                    <a:pt x="1787" y="596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2221275" y="2469600"/>
              <a:ext cx="253050" cy="163750"/>
            </a:xfrm>
            <a:custGeom>
              <a:rect b="b" l="l" r="r" t="t"/>
              <a:pathLst>
                <a:path extrusionOk="0" h="6550" w="10122">
                  <a:moveTo>
                    <a:pt x="1786" y="572"/>
                  </a:moveTo>
                  <a:cubicBezTo>
                    <a:pt x="2334" y="572"/>
                    <a:pt x="2358" y="763"/>
                    <a:pt x="2382" y="882"/>
                  </a:cubicBezTo>
                  <a:lnTo>
                    <a:pt x="2429" y="1192"/>
                  </a:lnTo>
                  <a:lnTo>
                    <a:pt x="2715" y="1120"/>
                  </a:lnTo>
                  <a:cubicBezTo>
                    <a:pt x="3553" y="955"/>
                    <a:pt x="4262" y="888"/>
                    <a:pt x="4861" y="888"/>
                  </a:cubicBezTo>
                  <a:cubicBezTo>
                    <a:pt x="6255" y="888"/>
                    <a:pt x="7059" y="1254"/>
                    <a:pt x="7525" y="1620"/>
                  </a:cubicBezTo>
                  <a:cubicBezTo>
                    <a:pt x="8026" y="2025"/>
                    <a:pt x="8311" y="2621"/>
                    <a:pt x="8311" y="3264"/>
                  </a:cubicBezTo>
                  <a:cubicBezTo>
                    <a:pt x="8287" y="3859"/>
                    <a:pt x="7835" y="4430"/>
                    <a:pt x="7049" y="4811"/>
                  </a:cubicBezTo>
                  <a:lnTo>
                    <a:pt x="6954" y="4883"/>
                  </a:lnTo>
                  <a:lnTo>
                    <a:pt x="6597" y="5931"/>
                  </a:lnTo>
                  <a:lnTo>
                    <a:pt x="5930" y="5931"/>
                  </a:lnTo>
                  <a:lnTo>
                    <a:pt x="5930" y="5216"/>
                  </a:lnTo>
                  <a:cubicBezTo>
                    <a:pt x="5537" y="5288"/>
                    <a:pt x="5138" y="5323"/>
                    <a:pt x="4739" y="5323"/>
                  </a:cubicBezTo>
                  <a:cubicBezTo>
                    <a:pt x="4340" y="5323"/>
                    <a:pt x="3941" y="5288"/>
                    <a:pt x="3548" y="5216"/>
                  </a:cubicBezTo>
                  <a:lnTo>
                    <a:pt x="3548" y="5931"/>
                  </a:lnTo>
                  <a:lnTo>
                    <a:pt x="2882" y="5931"/>
                  </a:lnTo>
                  <a:lnTo>
                    <a:pt x="2548" y="4883"/>
                  </a:lnTo>
                  <a:lnTo>
                    <a:pt x="2429" y="4835"/>
                  </a:lnTo>
                  <a:cubicBezTo>
                    <a:pt x="1881" y="4573"/>
                    <a:pt x="1429" y="4121"/>
                    <a:pt x="1238" y="3549"/>
                  </a:cubicBezTo>
                  <a:lnTo>
                    <a:pt x="595" y="3549"/>
                  </a:lnTo>
                  <a:lnTo>
                    <a:pt x="595" y="2954"/>
                  </a:lnTo>
                  <a:lnTo>
                    <a:pt x="1238" y="2954"/>
                  </a:lnTo>
                  <a:lnTo>
                    <a:pt x="1310" y="2763"/>
                  </a:lnTo>
                  <a:cubicBezTo>
                    <a:pt x="1429" y="2525"/>
                    <a:pt x="1596" y="2311"/>
                    <a:pt x="1786" y="2120"/>
                  </a:cubicBezTo>
                  <a:lnTo>
                    <a:pt x="1786" y="572"/>
                  </a:lnTo>
                  <a:close/>
                  <a:moveTo>
                    <a:pt x="1191" y="1"/>
                  </a:moveTo>
                  <a:lnTo>
                    <a:pt x="1191" y="1906"/>
                  </a:lnTo>
                  <a:cubicBezTo>
                    <a:pt x="1072" y="2049"/>
                    <a:pt x="953" y="2192"/>
                    <a:pt x="857" y="2359"/>
                  </a:cubicBezTo>
                  <a:lnTo>
                    <a:pt x="0" y="2359"/>
                  </a:lnTo>
                  <a:lnTo>
                    <a:pt x="0" y="4145"/>
                  </a:lnTo>
                  <a:lnTo>
                    <a:pt x="857" y="4145"/>
                  </a:lnTo>
                  <a:cubicBezTo>
                    <a:pt x="1143" y="4645"/>
                    <a:pt x="1548" y="5050"/>
                    <a:pt x="2048" y="5312"/>
                  </a:cubicBezTo>
                  <a:lnTo>
                    <a:pt x="2453" y="6550"/>
                  </a:lnTo>
                  <a:lnTo>
                    <a:pt x="4168" y="6550"/>
                  </a:lnTo>
                  <a:lnTo>
                    <a:pt x="4168" y="5907"/>
                  </a:lnTo>
                  <a:cubicBezTo>
                    <a:pt x="4358" y="5931"/>
                    <a:pt x="4549" y="5931"/>
                    <a:pt x="4763" y="5931"/>
                  </a:cubicBezTo>
                  <a:cubicBezTo>
                    <a:pt x="4953" y="5931"/>
                    <a:pt x="5144" y="5931"/>
                    <a:pt x="5358" y="5907"/>
                  </a:cubicBezTo>
                  <a:lnTo>
                    <a:pt x="5358" y="6526"/>
                  </a:lnTo>
                  <a:lnTo>
                    <a:pt x="7049" y="6526"/>
                  </a:lnTo>
                  <a:lnTo>
                    <a:pt x="7454" y="5288"/>
                  </a:lnTo>
                  <a:cubicBezTo>
                    <a:pt x="8264" y="4835"/>
                    <a:pt x="8930" y="4097"/>
                    <a:pt x="8907" y="3192"/>
                  </a:cubicBezTo>
                  <a:cubicBezTo>
                    <a:pt x="9526" y="3049"/>
                    <a:pt x="10121" y="2906"/>
                    <a:pt x="10121" y="2073"/>
                  </a:cubicBezTo>
                  <a:cubicBezTo>
                    <a:pt x="10097" y="1835"/>
                    <a:pt x="10002" y="1597"/>
                    <a:pt x="9835" y="1430"/>
                  </a:cubicBezTo>
                  <a:cubicBezTo>
                    <a:pt x="9669" y="1263"/>
                    <a:pt x="9431" y="1168"/>
                    <a:pt x="9192" y="1168"/>
                  </a:cubicBezTo>
                  <a:lnTo>
                    <a:pt x="9192" y="1763"/>
                  </a:lnTo>
                  <a:cubicBezTo>
                    <a:pt x="9359" y="1763"/>
                    <a:pt x="9502" y="1882"/>
                    <a:pt x="9502" y="2073"/>
                  </a:cubicBezTo>
                  <a:cubicBezTo>
                    <a:pt x="9502" y="2406"/>
                    <a:pt x="9383" y="2454"/>
                    <a:pt x="8811" y="2597"/>
                  </a:cubicBezTo>
                  <a:cubicBezTo>
                    <a:pt x="8669" y="2025"/>
                    <a:pt x="8335" y="1525"/>
                    <a:pt x="7906" y="1168"/>
                  </a:cubicBezTo>
                  <a:cubicBezTo>
                    <a:pt x="7096" y="519"/>
                    <a:pt x="5994" y="300"/>
                    <a:pt x="4882" y="300"/>
                  </a:cubicBezTo>
                  <a:cubicBezTo>
                    <a:pt x="4197" y="300"/>
                    <a:pt x="3508" y="383"/>
                    <a:pt x="2882" y="501"/>
                  </a:cubicBezTo>
                  <a:cubicBezTo>
                    <a:pt x="2643" y="96"/>
                    <a:pt x="2191" y="1"/>
                    <a:pt x="1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2279600" y="2380000"/>
              <a:ext cx="104825" cy="89625"/>
            </a:xfrm>
            <a:custGeom>
              <a:rect b="b" l="l" r="r" t="t"/>
              <a:pathLst>
                <a:path extrusionOk="0" h="3585" w="4193">
                  <a:moveTo>
                    <a:pt x="2406" y="602"/>
                  </a:moveTo>
                  <a:cubicBezTo>
                    <a:pt x="3001" y="602"/>
                    <a:pt x="3597" y="1001"/>
                    <a:pt x="3597" y="1799"/>
                  </a:cubicBezTo>
                  <a:cubicBezTo>
                    <a:pt x="3597" y="2585"/>
                    <a:pt x="3001" y="2978"/>
                    <a:pt x="2406" y="2978"/>
                  </a:cubicBezTo>
                  <a:cubicBezTo>
                    <a:pt x="1811" y="2978"/>
                    <a:pt x="1215" y="2585"/>
                    <a:pt x="1215" y="1799"/>
                  </a:cubicBezTo>
                  <a:cubicBezTo>
                    <a:pt x="1215" y="1001"/>
                    <a:pt x="1811" y="602"/>
                    <a:pt x="2406" y="602"/>
                  </a:cubicBezTo>
                  <a:close/>
                  <a:moveTo>
                    <a:pt x="2394" y="1"/>
                  </a:moveTo>
                  <a:cubicBezTo>
                    <a:pt x="1954" y="1"/>
                    <a:pt x="1507" y="166"/>
                    <a:pt x="1144" y="537"/>
                  </a:cubicBezTo>
                  <a:cubicBezTo>
                    <a:pt x="1" y="1656"/>
                    <a:pt x="811" y="3585"/>
                    <a:pt x="2406" y="3585"/>
                  </a:cubicBezTo>
                  <a:cubicBezTo>
                    <a:pt x="3383" y="3585"/>
                    <a:pt x="4192" y="2775"/>
                    <a:pt x="4192" y="1799"/>
                  </a:cubicBezTo>
                  <a:cubicBezTo>
                    <a:pt x="4192" y="720"/>
                    <a:pt x="3311" y="1"/>
                    <a:pt x="23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2332600" y="2410075"/>
              <a:ext cx="14900" cy="29800"/>
            </a:xfrm>
            <a:custGeom>
              <a:rect b="b" l="l" r="r" t="t"/>
              <a:pathLst>
                <a:path extrusionOk="0" h="1192" w="596">
                  <a:moveTo>
                    <a:pt x="0" y="1"/>
                  </a:moveTo>
                  <a:lnTo>
                    <a:pt x="0" y="1191"/>
                  </a:lnTo>
                  <a:lnTo>
                    <a:pt x="596" y="1191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" name="Google Shape;315;p33"/>
          <p:cNvSpPr/>
          <p:nvPr/>
        </p:nvSpPr>
        <p:spPr>
          <a:xfrm rot="-5400000">
            <a:off x="4838275" y="2433263"/>
            <a:ext cx="3543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6" name="Google Shape;316;p33"/>
          <p:cNvSpPr txBox="1"/>
          <p:nvPr/>
        </p:nvSpPr>
        <p:spPr>
          <a:xfrm>
            <a:off x="5076225" y="2386913"/>
            <a:ext cx="3751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Solicitudes de créditos.</a:t>
            </a:r>
            <a:endParaRPr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" name="Google Shape;317;p33"/>
          <p:cNvSpPr/>
          <p:nvPr/>
        </p:nvSpPr>
        <p:spPr>
          <a:xfrm rot="-5400000">
            <a:off x="4838275" y="2866525"/>
            <a:ext cx="3543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>
            <a:off x="5140775" y="2804250"/>
            <a:ext cx="38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Carga de trabajo.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9" name="Google Shape;319;p33"/>
          <p:cNvSpPr/>
          <p:nvPr/>
        </p:nvSpPr>
        <p:spPr>
          <a:xfrm rot="5400000">
            <a:off x="4838275" y="3323725"/>
            <a:ext cx="3543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33"/>
          <p:cNvSpPr txBox="1"/>
          <p:nvPr/>
        </p:nvSpPr>
        <p:spPr>
          <a:xfrm>
            <a:off x="5064575" y="3185250"/>
            <a:ext cx="38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Eficiencia y 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rapidez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33"/>
          <p:cNvSpPr txBox="1"/>
          <p:nvPr/>
        </p:nvSpPr>
        <p:spPr>
          <a:xfrm>
            <a:off x="4756050" y="3688975"/>
            <a:ext cx="38655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Análisis manual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2" name="Google Shape;322;p33"/>
          <p:cNvSpPr txBox="1"/>
          <p:nvPr/>
        </p:nvSpPr>
        <p:spPr>
          <a:xfrm>
            <a:off x="4553675" y="4101823"/>
            <a:ext cx="449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=       RIESGO CREDITICIO</a:t>
            </a:r>
            <a:endParaRPr sz="23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3" name="Google Shape;323;p33"/>
          <p:cNvSpPr txBox="1"/>
          <p:nvPr>
            <p:ph type="title"/>
          </p:nvPr>
        </p:nvSpPr>
        <p:spPr>
          <a:xfrm>
            <a:off x="-1163" y="-44025"/>
            <a:ext cx="508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Banco </a:t>
            </a:r>
            <a:r>
              <a:rPr lang="en" sz="2500">
                <a:solidFill>
                  <a:schemeClr val="dk2"/>
                </a:solidFill>
              </a:rPr>
              <a:t>Súper Caja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324" name="Google Shape;324;p33"/>
          <p:cNvSpPr/>
          <p:nvPr/>
        </p:nvSpPr>
        <p:spPr>
          <a:xfrm rot="-5400000">
            <a:off x="4816875" y="4155300"/>
            <a:ext cx="409200" cy="286200"/>
          </a:xfrm>
          <a:prstGeom prst="rightArrow">
            <a:avLst>
              <a:gd fmla="val 39401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4"/>
          <p:cNvSpPr/>
          <p:nvPr/>
        </p:nvSpPr>
        <p:spPr>
          <a:xfrm>
            <a:off x="3629925" y="1674700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4"/>
          <p:cNvSpPr/>
          <p:nvPr/>
        </p:nvSpPr>
        <p:spPr>
          <a:xfrm>
            <a:off x="1154050" y="1854925"/>
            <a:ext cx="667800" cy="6678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4"/>
          <p:cNvSpPr txBox="1"/>
          <p:nvPr>
            <p:ph idx="16" type="subTitle"/>
          </p:nvPr>
        </p:nvSpPr>
        <p:spPr>
          <a:xfrm>
            <a:off x="3475475" y="3608600"/>
            <a:ext cx="1076700" cy="5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EDAD</a:t>
            </a:r>
            <a:endParaRPr sz="1800"/>
          </a:p>
        </p:txBody>
      </p:sp>
      <p:sp>
        <p:nvSpPr>
          <p:cNvPr id="332" name="Google Shape;332;p34"/>
          <p:cNvSpPr txBox="1"/>
          <p:nvPr>
            <p:ph type="title"/>
          </p:nvPr>
        </p:nvSpPr>
        <p:spPr>
          <a:xfrm>
            <a:off x="1143475" y="1923850"/>
            <a:ext cx="667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33" name="Google Shape;333;p34"/>
          <p:cNvSpPr txBox="1"/>
          <p:nvPr>
            <p:ph idx="2" type="title"/>
          </p:nvPr>
        </p:nvSpPr>
        <p:spPr>
          <a:xfrm>
            <a:off x="3665176" y="1735825"/>
            <a:ext cx="5022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02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34" name="Google Shape;334;p34"/>
          <p:cNvSpPr txBox="1"/>
          <p:nvPr>
            <p:ph idx="17" type="subTitle"/>
          </p:nvPr>
        </p:nvSpPr>
        <p:spPr>
          <a:xfrm>
            <a:off x="4319775" y="3877263"/>
            <a:ext cx="2659500" cy="5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# PERSONAS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CARGO</a:t>
            </a:r>
            <a:endParaRPr sz="1800"/>
          </a:p>
        </p:txBody>
      </p:sp>
      <p:sp>
        <p:nvSpPr>
          <p:cNvPr id="335" name="Google Shape;335;p34"/>
          <p:cNvSpPr txBox="1"/>
          <p:nvPr>
            <p:ph idx="18" type="subTitle"/>
          </p:nvPr>
        </p:nvSpPr>
        <p:spPr>
          <a:xfrm>
            <a:off x="4564199" y="2248467"/>
            <a:ext cx="2331600" cy="5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RAZÓN DE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DEUDA</a:t>
            </a:r>
            <a:endParaRPr sz="1800"/>
          </a:p>
        </p:txBody>
      </p:sp>
      <p:sp>
        <p:nvSpPr>
          <p:cNvPr id="336" name="Google Shape;336;p34"/>
          <p:cNvSpPr txBox="1"/>
          <p:nvPr>
            <p:ph idx="19" type="subTitle"/>
          </p:nvPr>
        </p:nvSpPr>
        <p:spPr>
          <a:xfrm>
            <a:off x="211425" y="3524425"/>
            <a:ext cx="25863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680BC"/>
                </a:solidFill>
              </a:rPr>
              <a:t>DÍAS DE RETRASO EN PAGOS ENTRE 30-59 DÍAS</a:t>
            </a:r>
            <a:endParaRPr>
              <a:solidFill>
                <a:srgbClr val="5680BC"/>
              </a:solidFill>
            </a:endParaRPr>
          </a:p>
        </p:txBody>
      </p:sp>
      <p:sp>
        <p:nvSpPr>
          <p:cNvPr id="337" name="Google Shape;337;p34"/>
          <p:cNvSpPr txBox="1"/>
          <p:nvPr>
            <p:ph idx="20" type="subTitle"/>
          </p:nvPr>
        </p:nvSpPr>
        <p:spPr>
          <a:xfrm>
            <a:off x="6413180" y="2219232"/>
            <a:ext cx="23316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#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CRÉDITOS</a:t>
            </a:r>
            <a:endParaRPr sz="1800"/>
          </a:p>
        </p:txBody>
      </p:sp>
      <p:sp>
        <p:nvSpPr>
          <p:cNvPr id="338" name="Google Shape;338;p34"/>
          <p:cNvSpPr txBox="1"/>
          <p:nvPr>
            <p:ph idx="21" type="subTitle"/>
          </p:nvPr>
        </p:nvSpPr>
        <p:spPr>
          <a:xfrm>
            <a:off x="6637224" y="3799267"/>
            <a:ext cx="2331600" cy="58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REPORTE DEL ÚLTIMO SALARIO</a:t>
            </a:r>
            <a:endParaRPr sz="1800"/>
          </a:p>
        </p:txBody>
      </p:sp>
      <p:grpSp>
        <p:nvGrpSpPr>
          <p:cNvPr id="339" name="Google Shape;339;p34"/>
          <p:cNvGrpSpPr/>
          <p:nvPr/>
        </p:nvGrpSpPr>
        <p:grpSpPr>
          <a:xfrm>
            <a:off x="6978200" y="475"/>
            <a:ext cx="2659600" cy="2199475"/>
            <a:chOff x="6713050" y="-153850"/>
            <a:chExt cx="2659600" cy="2199475"/>
          </a:xfrm>
        </p:grpSpPr>
        <p:sp>
          <p:nvSpPr>
            <p:cNvPr id="340" name="Google Shape;340;p34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4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34"/>
          <p:cNvSpPr/>
          <p:nvPr/>
        </p:nvSpPr>
        <p:spPr>
          <a:xfrm>
            <a:off x="5409350" y="1705263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 txBox="1"/>
          <p:nvPr>
            <p:ph idx="2" type="title"/>
          </p:nvPr>
        </p:nvSpPr>
        <p:spPr>
          <a:xfrm>
            <a:off x="5444600" y="1766375"/>
            <a:ext cx="5727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</a:t>
            </a:r>
            <a:r>
              <a:rPr lang="en" sz="2000">
                <a:solidFill>
                  <a:schemeClr val="accent2"/>
                </a:solidFill>
              </a:rPr>
              <a:t>3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52" name="Google Shape;352;p34"/>
          <p:cNvSpPr/>
          <p:nvPr/>
        </p:nvSpPr>
        <p:spPr>
          <a:xfrm>
            <a:off x="5361200" y="3318963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4"/>
          <p:cNvSpPr txBox="1"/>
          <p:nvPr>
            <p:ph idx="2" type="title"/>
          </p:nvPr>
        </p:nvSpPr>
        <p:spPr>
          <a:xfrm>
            <a:off x="5396451" y="3380087"/>
            <a:ext cx="5022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06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54" name="Google Shape;354;p34"/>
          <p:cNvSpPr/>
          <p:nvPr/>
        </p:nvSpPr>
        <p:spPr>
          <a:xfrm>
            <a:off x="7257375" y="1717838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4"/>
          <p:cNvSpPr txBox="1"/>
          <p:nvPr>
            <p:ph idx="2" type="title"/>
          </p:nvPr>
        </p:nvSpPr>
        <p:spPr>
          <a:xfrm>
            <a:off x="7292625" y="1748400"/>
            <a:ext cx="5727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04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56" name="Google Shape;356;p34"/>
          <p:cNvSpPr/>
          <p:nvPr/>
        </p:nvSpPr>
        <p:spPr>
          <a:xfrm>
            <a:off x="7368825" y="3242763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"/>
          <p:cNvSpPr txBox="1"/>
          <p:nvPr>
            <p:ph idx="2" type="title"/>
          </p:nvPr>
        </p:nvSpPr>
        <p:spPr>
          <a:xfrm>
            <a:off x="7404076" y="3303887"/>
            <a:ext cx="5022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07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58" name="Google Shape;358;p34"/>
          <p:cNvSpPr/>
          <p:nvPr/>
        </p:nvSpPr>
        <p:spPr>
          <a:xfrm>
            <a:off x="3611525" y="3315138"/>
            <a:ext cx="572700" cy="4821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4"/>
          <p:cNvSpPr txBox="1"/>
          <p:nvPr>
            <p:ph idx="2" type="title"/>
          </p:nvPr>
        </p:nvSpPr>
        <p:spPr>
          <a:xfrm>
            <a:off x="3646775" y="3376250"/>
            <a:ext cx="572700" cy="4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05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360" name="Google Shape;360;p34"/>
          <p:cNvSpPr txBox="1"/>
          <p:nvPr/>
        </p:nvSpPr>
        <p:spPr>
          <a:xfrm>
            <a:off x="3051175" y="2087600"/>
            <a:ext cx="1792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rPr>
              <a:t>USO DE </a:t>
            </a:r>
            <a:r>
              <a:rPr b="1" lang="en" sz="17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rPr>
              <a:t>LÍNEA</a:t>
            </a:r>
            <a:r>
              <a:rPr b="1" lang="en" sz="1700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rPr>
              <a:t> DE CRÉDITO</a:t>
            </a:r>
            <a:endParaRPr b="1" sz="1700">
              <a:solidFill>
                <a:schemeClr val="lt2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61" name="Google Shape;361;p34"/>
          <p:cNvSpPr txBox="1"/>
          <p:nvPr>
            <p:ph idx="4294967295" type="title"/>
          </p:nvPr>
        </p:nvSpPr>
        <p:spPr>
          <a:xfrm>
            <a:off x="13112" y="-40300"/>
            <a:ext cx="508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Banco </a:t>
            </a:r>
            <a:r>
              <a:rPr lang="en" sz="2500">
                <a:solidFill>
                  <a:schemeClr val="dk2"/>
                </a:solidFill>
              </a:rPr>
              <a:t>Súper Caja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362" name="Google Shape;362;p34"/>
          <p:cNvSpPr txBox="1"/>
          <p:nvPr/>
        </p:nvSpPr>
        <p:spPr>
          <a:xfrm>
            <a:off x="1702300" y="609475"/>
            <a:ext cx="5038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5D74"/>
                </a:solidFill>
                <a:latin typeface="Inter"/>
                <a:ea typeface="Inter"/>
                <a:cs typeface="Inter"/>
                <a:sym typeface="Inter"/>
              </a:rPr>
              <a:t>SCORE CREDITICIO </a:t>
            </a:r>
            <a:endParaRPr b="1" sz="3000">
              <a:solidFill>
                <a:srgbClr val="435D7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34"/>
          <p:cNvSpPr/>
          <p:nvPr/>
        </p:nvSpPr>
        <p:spPr>
          <a:xfrm>
            <a:off x="6063375" y="725300"/>
            <a:ext cx="349800" cy="311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4" name="Google Shape;364;p34"/>
          <p:cNvSpPr/>
          <p:nvPr/>
        </p:nvSpPr>
        <p:spPr>
          <a:xfrm>
            <a:off x="1796175" y="725300"/>
            <a:ext cx="349800" cy="311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5"/>
          <p:cNvSpPr txBox="1"/>
          <p:nvPr>
            <p:ph type="title"/>
          </p:nvPr>
        </p:nvSpPr>
        <p:spPr>
          <a:xfrm>
            <a:off x="12" y="0"/>
            <a:ext cx="508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Banco </a:t>
            </a:r>
            <a:r>
              <a:rPr lang="en" sz="2500">
                <a:solidFill>
                  <a:schemeClr val="dk2"/>
                </a:solidFill>
              </a:rPr>
              <a:t>Súper Caja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370" name="Google Shape;370;p35"/>
          <p:cNvPicPr preferRelativeResize="0"/>
          <p:nvPr/>
        </p:nvPicPr>
        <p:blipFill rotWithShape="1">
          <a:blip r:embed="rId3">
            <a:alphaModFix/>
          </a:blip>
          <a:srcRect b="0" l="12819" r="30880" t="0"/>
          <a:stretch/>
        </p:blipFill>
        <p:spPr>
          <a:xfrm>
            <a:off x="292988" y="916000"/>
            <a:ext cx="1899600" cy="1899600"/>
          </a:xfrm>
          <a:prstGeom prst="round2SameRect">
            <a:avLst>
              <a:gd fmla="val 0" name="adj1"/>
              <a:gd fmla="val 50000" name="adj2"/>
            </a:avLst>
          </a:prstGeom>
          <a:noFill/>
          <a:ln>
            <a:noFill/>
          </a:ln>
        </p:spPr>
      </p:pic>
      <p:pic>
        <p:nvPicPr>
          <p:cNvPr id="371" name="Google Shape;371;p35"/>
          <p:cNvPicPr preferRelativeResize="0"/>
          <p:nvPr/>
        </p:nvPicPr>
        <p:blipFill rotWithShape="1">
          <a:blip r:embed="rId4">
            <a:alphaModFix/>
          </a:blip>
          <a:srcRect b="0" l="16325" r="16325" t="0"/>
          <a:stretch/>
        </p:blipFill>
        <p:spPr>
          <a:xfrm>
            <a:off x="331696" y="2815592"/>
            <a:ext cx="1822200" cy="1803300"/>
          </a:xfrm>
          <a:prstGeom prst="ellipse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72" name="Google Shape;372;p35"/>
          <p:cNvGrpSpPr/>
          <p:nvPr/>
        </p:nvGrpSpPr>
        <p:grpSpPr>
          <a:xfrm>
            <a:off x="6048779" y="-45783"/>
            <a:ext cx="3290000" cy="2650000"/>
            <a:chOff x="6048779" y="-45783"/>
            <a:chExt cx="3290000" cy="2650000"/>
          </a:xfrm>
        </p:grpSpPr>
        <p:grpSp>
          <p:nvGrpSpPr>
            <p:cNvPr id="373" name="Google Shape;373;p35"/>
            <p:cNvGrpSpPr/>
            <p:nvPr/>
          </p:nvGrpSpPr>
          <p:grpSpPr>
            <a:xfrm>
              <a:off x="8375979" y="-45783"/>
              <a:ext cx="381000" cy="2650000"/>
              <a:chOff x="546713" y="-723100"/>
              <a:chExt cx="381000" cy="2650000"/>
            </a:xfrm>
          </p:grpSpPr>
          <p:sp>
            <p:nvSpPr>
              <p:cNvPr id="374" name="Google Shape;374;p35"/>
              <p:cNvSpPr/>
              <p:nvPr/>
            </p:nvSpPr>
            <p:spPr>
              <a:xfrm flipH="1" rot="10800000">
                <a:off x="546713" y="-7231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5"/>
              <p:cNvSpPr/>
              <p:nvPr/>
            </p:nvSpPr>
            <p:spPr>
              <a:xfrm flipH="1" rot="10800000">
                <a:off x="546713" y="-1558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5"/>
              <p:cNvSpPr/>
              <p:nvPr/>
            </p:nvSpPr>
            <p:spPr>
              <a:xfrm flipH="1" rot="10800000">
                <a:off x="546713" y="4114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5"/>
              <p:cNvSpPr/>
              <p:nvPr/>
            </p:nvSpPr>
            <p:spPr>
              <a:xfrm flipH="1" rot="10800000">
                <a:off x="546713" y="9786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5"/>
              <p:cNvSpPr/>
              <p:nvPr/>
            </p:nvSpPr>
            <p:spPr>
              <a:xfrm flipH="1" rot="10800000">
                <a:off x="546713" y="1545900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9" name="Google Shape;379;p35"/>
            <p:cNvSpPr/>
            <p:nvPr/>
          </p:nvSpPr>
          <p:spPr>
            <a:xfrm flipH="1" rot="10800000">
              <a:off x="77941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flipH="1" rot="10800000">
              <a:off x="7794179" y="524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flipH="1" rot="10800000">
              <a:off x="8957779" y="52439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flipH="1" rot="10800000">
              <a:off x="72123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flipH="1" rot="10800000">
              <a:off x="66305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flipH="1" rot="10800000">
              <a:off x="60487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35"/>
          <p:cNvSpPr txBox="1"/>
          <p:nvPr/>
        </p:nvSpPr>
        <p:spPr>
          <a:xfrm>
            <a:off x="2563975" y="714400"/>
            <a:ext cx="50385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25D79"/>
                </a:solidFill>
                <a:latin typeface="Inter"/>
                <a:ea typeface="Inter"/>
                <a:cs typeface="Inter"/>
                <a:sym typeface="Inter"/>
              </a:rPr>
              <a:t>RESPONDAMOS UNAS PREGUNTAS</a:t>
            </a:r>
            <a:endParaRPr b="1" sz="1900">
              <a:solidFill>
                <a:srgbClr val="325D7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"/>
              <a:buChar char="➔"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Los más jóvenes tienen un mayor riesgo de impago?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"/>
              <a:buChar char="➔"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Las personas que se han retrasado sus pagos por más de 90 días, tienen mayor riesgo de ser malos pagadores?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"/>
              <a:buChar char="➔"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Las personas con más cantidad de préstamos activos tienen mayor riesgo de ser malos pagadores?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36"/>
          <p:cNvGrpSpPr/>
          <p:nvPr/>
        </p:nvGrpSpPr>
        <p:grpSpPr>
          <a:xfrm>
            <a:off x="8256250" y="-197037"/>
            <a:ext cx="963100" cy="3784500"/>
            <a:chOff x="8256250" y="-197037"/>
            <a:chExt cx="963100" cy="3784500"/>
          </a:xfrm>
        </p:grpSpPr>
        <p:sp>
          <p:nvSpPr>
            <p:cNvPr id="391" name="Google Shape;391;p36"/>
            <p:cNvSpPr/>
            <p:nvPr/>
          </p:nvSpPr>
          <p:spPr>
            <a:xfrm rot="10800000">
              <a:off x="8838350" y="-197037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10800000">
              <a:off x="8256250" y="-197037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10800000">
              <a:off x="8838350" y="37021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10800000">
              <a:off x="8838350" y="93746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10800000">
              <a:off x="8838350" y="150471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10800000">
              <a:off x="8838350" y="2071963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10800000">
              <a:off x="8838350" y="263921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10800000">
              <a:off x="8838350" y="320646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36"/>
          <p:cNvGrpSpPr/>
          <p:nvPr/>
        </p:nvGrpSpPr>
        <p:grpSpPr>
          <a:xfrm>
            <a:off x="-152412" y="-171062"/>
            <a:ext cx="2766725" cy="381000"/>
            <a:chOff x="-152412" y="-171062"/>
            <a:chExt cx="2766725" cy="381000"/>
          </a:xfrm>
        </p:grpSpPr>
        <p:sp>
          <p:nvSpPr>
            <p:cNvPr id="400" name="Google Shape;400;p36"/>
            <p:cNvSpPr/>
            <p:nvPr/>
          </p:nvSpPr>
          <p:spPr>
            <a:xfrm rot="-5400000">
              <a:off x="1636881" y="-171062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 rot="-5400000">
              <a:off x="1040450" y="-17106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6"/>
            <p:cNvSpPr/>
            <p:nvPr/>
          </p:nvSpPr>
          <p:spPr>
            <a:xfrm rot="-5400000">
              <a:off x="2233313" y="-17106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 rot="-5400000">
              <a:off x="444019" y="-17106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 rot="-5400000">
              <a:off x="-152412" y="-17106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36"/>
          <p:cNvSpPr txBox="1"/>
          <p:nvPr>
            <p:ph type="title"/>
          </p:nvPr>
        </p:nvSpPr>
        <p:spPr>
          <a:xfrm>
            <a:off x="5505062" y="0"/>
            <a:ext cx="508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Banco </a:t>
            </a:r>
            <a:r>
              <a:rPr lang="en" sz="2500">
                <a:solidFill>
                  <a:schemeClr val="dk2"/>
                </a:solidFill>
              </a:rPr>
              <a:t>Súper Caja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406" name="Google Shape;406;p36"/>
          <p:cNvSpPr txBox="1"/>
          <p:nvPr/>
        </p:nvSpPr>
        <p:spPr>
          <a:xfrm>
            <a:off x="385850" y="768025"/>
            <a:ext cx="807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EVALUACIÓN DE LOS MODELOS PREDICTIVOS (SCORE CREDITICIO), A TRAVÉS DE UNA MATRIZ DE CONFUSIÓN</a:t>
            </a:r>
            <a:endParaRPr b="1" sz="1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07" name="Google Shape;407;p36"/>
          <p:cNvGraphicFramePr/>
          <p:nvPr/>
        </p:nvGraphicFramePr>
        <p:xfrm>
          <a:off x="386750" y="132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{6C9115C9-83EF-4AD9-93B4-23369B69F6AF}</a:tableStyleId>
              </a:tblPr>
              <a:tblGrid>
                <a:gridCol w="1526050"/>
                <a:gridCol w="1686675"/>
                <a:gridCol w="2345975"/>
                <a:gridCol w="2647850"/>
              </a:tblGrid>
              <a:tr h="809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MÉTRICA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MATRIZ DE CONFUSIÓN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SCORE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MATRIZ DE CONFUSIÓN SCORE PROPUESTO 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5D74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OBSERVACIÓN</a:t>
                      </a:r>
                      <a:endParaRPr>
                        <a:solidFill>
                          <a:srgbClr val="435D74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Exactitud (Accuracy)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78.16%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96.48%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P</a:t>
                      </a: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redicciones fueron correctas.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2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Sensibilidad (Recall)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87.7%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98.4%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D</a:t>
                      </a: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etectar verdaderos buenos pagadores.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Especificidad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80.1%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96.81%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V</a:t>
                      </a: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erdaderos malos pagadores.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4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Precisión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7.3%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36.8%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V</a:t>
                      </a:r>
                      <a:r>
                        <a:rPr lang="en">
                          <a:solidFill>
                            <a:srgbClr val="325D79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erdaderos buenos pagadores.</a:t>
                      </a:r>
                      <a:endParaRPr>
                        <a:solidFill>
                          <a:srgbClr val="325D79"/>
                        </a:solidFill>
                        <a:latin typeface="Lexend Deca"/>
                        <a:ea typeface="Lexend Deca"/>
                        <a:cs typeface="Lexend Deca"/>
                        <a:sym typeface="Lexend De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C3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ank Loan Proposal by Slidesgo">
  <a:themeElements>
    <a:clrScheme name="Simple Light">
      <a:dk1>
        <a:srgbClr val="FFFFFF"/>
      </a:dk1>
      <a:lt1>
        <a:srgbClr val="5680BC"/>
      </a:lt1>
      <a:dk2>
        <a:srgbClr val="6BBD9B"/>
      </a:dk2>
      <a:lt2>
        <a:srgbClr val="9BBEEE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680B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